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4"/>
  </p:sldMasterIdLst>
  <p:notesMasterIdLst>
    <p:notesMasterId r:id="rId67"/>
  </p:notesMasterIdLst>
  <p:sldIdLst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2" r:id="rId58"/>
    <p:sldId id="353" r:id="rId59"/>
    <p:sldId id="351" r:id="rId60"/>
    <p:sldId id="354" r:id="rId61"/>
    <p:sldId id="355" r:id="rId62"/>
    <p:sldId id="356" r:id="rId63"/>
    <p:sldId id="357" r:id="rId64"/>
    <p:sldId id="358" r:id="rId65"/>
    <p:sldId id="35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19" autoAdjust="0"/>
  </p:normalViewPr>
  <p:slideViewPr>
    <p:cSldViewPr snapToGrid="0">
      <p:cViewPr varScale="1">
        <p:scale>
          <a:sx n="116" d="100"/>
          <a:sy n="116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07E44-D2DD-4CF4-8D5F-FC73BF758A84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272DF-1476-4790-86C5-4876B6E4B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8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A530-2467-4774-822E-EC3692CCB09E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DE2D-FD8E-4636-BEC8-03ADDD2AF226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2A36-0E33-42F9-A03F-D9DDC136EF07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48B3-E519-455C-8CAE-7BFE8BB0A6B1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5052-3F2F-4721-958F-29B8B50CEF38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261FC-3A6A-47FB-80CC-39A34D165A79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92C3-B524-4466-9390-AC4CD94E3CA6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FBB243D7-D1B3-4F45-9B81-5E243C270BC0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www.datalogy.in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735397-31C6-4B7D-B3D0-5A8D47B7D7D6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www.datalogy.in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774A606-0B9F-40E3-8607-017C2748B071}" type="datetime1">
              <a:rPr lang="en-US" smtClean="0"/>
              <a:t>6/6/2020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www.datalogy.in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8532" y="-4081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0743" y="1472662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B7785-41EE-4ADC-98EA-565AE10BB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80" t="18646" r="-1344" b="-18646"/>
          <a:stretch/>
        </p:blipFill>
        <p:spPr>
          <a:xfrm>
            <a:off x="8929816" y="2007433"/>
            <a:ext cx="1886465" cy="19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E41-2DF2-4E2D-AF32-A2F3F857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22E07-F9A9-4033-B55D-972CE6630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283" y="2075249"/>
            <a:ext cx="8362376" cy="376078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4AEC9-57B0-4384-824C-E01E7B56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033FB-FDB9-4AB1-8614-E2F386A7ACC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15323" y="823783"/>
            <a:ext cx="8198070" cy="4500863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B25C47-33E3-4858-91F4-5E708C3A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3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2C95-F1ED-48FB-B47B-CEBB9A78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binary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029D2-5B0B-4C7F-AF02-3B091175A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binary attribute is symmetric if both of its states (0 and 1) have equal importance, and carry the </a:t>
            </a:r>
          </a:p>
          <a:p>
            <a:r>
              <a:rPr lang="en-US" dirty="0"/>
              <a:t>same weights. For example , male and female of the attribute Gender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59A4D-4061-44D4-B40B-E5C45F5E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80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31EA-7663-4303-AE3A-C70E8316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Asymmetric binary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F1BBD-420A-48B5-96CE-92E6EC2D6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Asymmetric : if one of the states is more important or more valuable than the other</a:t>
            </a:r>
          </a:p>
          <a:p>
            <a:pPr>
              <a:buFontTx/>
              <a:buChar char="-"/>
            </a:pPr>
            <a:r>
              <a:rPr lang="en-US" dirty="0"/>
              <a:t>By convention, state 1 represents the more important state, which is typically the rare or infrequent state</a:t>
            </a:r>
          </a:p>
          <a:p>
            <a:pPr>
              <a:buFontTx/>
              <a:buChar char="-"/>
            </a:pPr>
            <a:r>
              <a:rPr lang="en-US" dirty="0"/>
              <a:t>Jaccard Coefficient is a popular measure</a:t>
            </a:r>
          </a:p>
          <a:p>
            <a:pPr>
              <a:buFontTx/>
              <a:buChar char="-"/>
            </a:pPr>
            <a:r>
              <a:rPr lang="en-US" dirty="0"/>
              <a:t>We can add some variations, adding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6E214-1FCA-4124-A0FD-5A77B53F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29" y="4268560"/>
            <a:ext cx="9496579" cy="189476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545AF-DCB3-4EC2-9354-4A7C3F05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71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1F7F-D8F1-4457-A800-A9E252AD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Dissimilarity between Binary Variables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A8268-1511-4AC2-80EA-8AA912F46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951" y="2075247"/>
            <a:ext cx="7746829" cy="404894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E2DD2-373C-41AA-BA40-2C498EE5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61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754B-A01D-4355-8606-16CDD561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 with multiple levels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A7E1B-1ABD-468E-9BFB-5587EDB33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 generalization of the binary variable in that it can take more than 2 states. E.g., red, yellow, blue, green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Method 1: Simple Matching</a:t>
            </a:r>
          </a:p>
          <a:p>
            <a:pPr marL="0" indent="0">
              <a:buNone/>
            </a:pPr>
            <a:r>
              <a:rPr lang="en-US" dirty="0"/>
              <a:t>-m : # of matches , p: total # of variables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Method 2: Use a large number of Binary Variables</a:t>
            </a:r>
          </a:p>
          <a:p>
            <a:pPr marL="0" indent="0">
              <a:buNone/>
            </a:pPr>
            <a:r>
              <a:rPr lang="en-US" dirty="0"/>
              <a:t>- Creating a new binary variable for each of the M nominal states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C8D3C-D465-43FA-82B3-EEF26313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411" y="3733801"/>
            <a:ext cx="2261065" cy="6816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AE5D7-7266-4781-A6EC-D47A5474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6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E568-D833-4E0D-A3CF-0F8C9B9B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distance metric used in 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0345C-FD8D-4863-B559-8C41DC61B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245462"/>
            <a:ext cx="10058400" cy="340388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EA6B4-CE21-41C5-B5B9-998F7F6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6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417B9F-CE14-4C83-9938-88C8A956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27" y="140044"/>
            <a:ext cx="7581048" cy="605367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3E7845-B5C8-4174-BEC2-EAE5D424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5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BB643-93B5-4753-877D-FA2995C4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Variables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96609-8F61-4A89-976B-FD1FE30E9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Same as numeric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Look up is better than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F85F4-3CFC-4ED8-AA92-1D2D96A0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43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8EB0-D0ED-43E6-BA1B-6B801325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up matrix for ordinal with 3 states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AFED59-94BB-43B6-91D2-0704BF6D7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5628" y="2108200"/>
            <a:ext cx="5421069" cy="376078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CD6A1-88BD-4CB6-BC1E-718B1A99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9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C3699E-68A3-4F1C-B8BC-97EAEC7F4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580F523-A997-4117-8203-9EEA7CD94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-3031525" y="5939481"/>
            <a:ext cx="4128803" cy="304800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35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EA927D-9FDA-4018-805F-FAEAAE02C5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78202F-30A9-4F0F-B5A8-AF704D2269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350218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271D-D340-4312-B47F-DB4FFCDB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582F-AA4E-4D6F-BDE8-BFE882E5B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Supervised : Data and target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Unsupervised : Just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22687-9E7B-461F-9884-1343D50F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5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A006-B0C7-481B-A047-15587AD4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8D76-27C5-4541-BADE-0BA5D0161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One of the unsupervised learning techniques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Finding similarity groups in data, called clusters,</a:t>
            </a:r>
          </a:p>
          <a:p>
            <a:pPr marL="0" indent="0">
              <a:buNone/>
            </a:pPr>
            <a:r>
              <a:rPr lang="en-US" dirty="0"/>
              <a:t>-Data instances that are similar to (near) each other are in the same cluster</a:t>
            </a:r>
          </a:p>
          <a:p>
            <a:pPr marL="0" indent="0">
              <a:buNone/>
            </a:pPr>
            <a:r>
              <a:rPr lang="en-US" dirty="0"/>
              <a:t>-Data instances that are very different (far away) from each other fall in different clusters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2DA39-BB13-4580-995F-80CB0B12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41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2378B-0EDC-41C3-AA8E-4C268AB1DD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0044" y="395417"/>
            <a:ext cx="5288692" cy="25775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5341B-C4C3-4EAE-A1B9-629D64BA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02" y="3313796"/>
            <a:ext cx="5500302" cy="26367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F636F7-250E-49BA-8868-5E229EC9E40F}"/>
              </a:ext>
            </a:extLst>
          </p:cNvPr>
          <p:cNvCxnSpPr/>
          <p:nvPr/>
        </p:nvCxnSpPr>
        <p:spPr>
          <a:xfrm>
            <a:off x="5280454" y="2883243"/>
            <a:ext cx="576648" cy="430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DD7DE8-B51C-448B-8FEF-FC7954DB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19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E898-4868-47AD-B1F9-52586D41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clustering applications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A5F9-8C1C-4F2B-A8DA-4DF6A2892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marketing, segment customers according to their similarities</a:t>
            </a:r>
          </a:p>
          <a:p>
            <a:pPr>
              <a:buFontTx/>
              <a:buChar char="-"/>
            </a:pPr>
            <a:r>
              <a:rPr lang="en-US" dirty="0"/>
              <a:t>To do targeted marketing</a:t>
            </a:r>
          </a:p>
          <a:p>
            <a:pPr>
              <a:buFontTx/>
              <a:buChar char="-"/>
            </a:pPr>
            <a:r>
              <a:rPr lang="en-US" dirty="0"/>
              <a:t>It is not uncommon to have over 100,000 segments in insurance clustering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4225D-BE2F-4DEE-99B4-1E5D0BF8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2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16804-25D7-47BC-8771-6D0386CA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3BEDF-E6D0-49BE-9753-2E11F1F48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Given a collection of text documents , organize them according to their content similarities</a:t>
            </a:r>
          </a:p>
          <a:p>
            <a:pPr marL="0" indent="0">
              <a:buNone/>
            </a:pPr>
            <a:r>
              <a:rPr lang="en-US" dirty="0"/>
              <a:t>- e.g., Google News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44E93-CFC8-4793-B3E7-2076A568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746" y="3089189"/>
            <a:ext cx="5966368" cy="30893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75B62-E091-4CBD-828B-34CDB290F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3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50C7-1DB1-4626-890E-AF723AD2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9ADE0-0F60-4380-AB4B-81B1AE1F2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Hierarchal approach : Create a hierarchical decomposition of the set of data (or objects) using some criterion(Wald)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Partitioning approach : Construct various partitions and then evaluate them by some criterion, e.g., minimizing the sum of square errors (K-mean, Spectral clustering)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Model based methods : A model is hypothesized for each of the clusters and tries to find the best fir of that model to each other (EM)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80756-90AA-4DEC-B513-1B30056A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39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260FE-7831-4441-AC55-BA75F0193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HIERARCHICAL CLUSTERING	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5D758C-0A17-4C30-B066-B132DE601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</p:spTree>
    <p:extLst>
      <p:ext uri="{BB962C8B-B14F-4D97-AF65-F5344CB8AC3E}">
        <p14:creationId xmlns:p14="http://schemas.microsoft.com/office/powerpoint/2010/main" val="228236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07C7-4029-4ABF-9861-FE346E765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DE28-09C2-4D47-995B-6DD06D27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Assign each item to its own cluster, so that if you have N items, you know have N clusters, each containing just one item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Merge most similar clusters into a single cluster, so that now you have one less cluster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Compute distances (similarities) between the new cluster and each of the old clusters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Repeat steps 2 and 3 until all items are clustered into a single cluster of size 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245FF-603A-4149-B7B6-7267C0F4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0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185D-DEF2-4C7A-9B8A-9BB12CBD5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agglomerative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8F392-31AC-4169-9AB9-5A04B628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986" y="2108200"/>
            <a:ext cx="7098353" cy="376078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7BE59-1049-4629-8ECB-7BE144F1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20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ED19-B52A-4CE5-B0E4-35BFBA69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 FOR PROXIMITY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5A1BF-FED4-454B-ADEB-D2871C4F7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If d1 is near d2, then d2  is near d1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d1 is near d2 and d2 is near d3, then d1 is not far from d3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document is closer to d than d itself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7E20E-C529-4CEC-9B07-CF3668DA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51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4A977-7609-42E9-9D20-ACC6D6E07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94" y="1491826"/>
            <a:ext cx="9366422" cy="35080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04BB91-35A7-4386-93B7-FD720127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96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E0C61-0C92-4B7D-B157-BB4189B0D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11" y="1655822"/>
            <a:ext cx="8938054" cy="301245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DB2152-63A4-4417-A62E-57768DA0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65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D4441-AFEC-4687-994F-84D805DB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09" y="1677094"/>
            <a:ext cx="8929817" cy="33241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07EA85-96C1-45F2-A2CF-B73592E94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3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1DDF6-8A13-483B-AA89-3F3C683E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16" y="2128014"/>
            <a:ext cx="8723870" cy="26019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00D71E-2CDA-437E-99A2-28092D95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64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8C083-3109-4D00-A5BE-8876EE6E6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66" y="2089291"/>
            <a:ext cx="8443785" cy="185121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7C6AD6-3F47-4A9B-993E-616A2869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21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4EAD6-77FC-420C-9A46-863E4B12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23" y="1208530"/>
            <a:ext cx="6977448" cy="37882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38A42B-BB96-42CE-8540-5E9D5B60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93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D430D-4887-438A-989E-B661D8D2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F3A14-021B-4745-9472-18B098282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744" y="2289432"/>
            <a:ext cx="6890502" cy="376078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3272B6-3B50-4392-967F-864DBA87356C}"/>
              </a:ext>
            </a:extLst>
          </p:cNvPr>
          <p:cNvSpPr/>
          <p:nvPr/>
        </p:nvSpPr>
        <p:spPr>
          <a:xfrm>
            <a:off x="8180173" y="2199503"/>
            <a:ext cx="724930" cy="29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04124-1872-4F18-A2CA-07FAF511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30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561418-314A-4235-A217-B03B3E018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Partitioning Algorithms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127972A-E794-4FB7-81F9-0D82080B3F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K-MEANS AND K-MEDOIDS</a:t>
            </a:r>
          </a:p>
        </p:txBody>
      </p:sp>
    </p:spTree>
    <p:extLst>
      <p:ext uri="{BB962C8B-B14F-4D97-AF65-F5344CB8AC3E}">
        <p14:creationId xmlns:p14="http://schemas.microsoft.com/office/powerpoint/2010/main" val="26568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1B0F-4ABF-44AF-9898-D636DCF2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70B8B-D678-48E2-AFA1-853B0B243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K-Means is a partitional clustering algorithm as it partitions the given data into k clusters</a:t>
            </a:r>
          </a:p>
          <a:p>
            <a:pPr>
              <a:buFontTx/>
              <a:buChar char="-"/>
            </a:pPr>
            <a:r>
              <a:rPr lang="en-US" dirty="0"/>
              <a:t>Each cluster has a cluster center, called centroid</a:t>
            </a:r>
          </a:p>
          <a:p>
            <a:pPr marL="0" indent="0">
              <a:buNone/>
            </a:pPr>
            <a:r>
              <a:rPr lang="en-US" dirty="0"/>
              <a:t>-k is specified by the user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F372A-9E61-42A9-8087-07F4C048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75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0F2C93-9720-469A-ACD7-BA9D8148D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98" y="271848"/>
            <a:ext cx="6923643" cy="548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5A182A-B7BA-4329-B6BE-AFA09E38AEAF}"/>
              </a:ext>
            </a:extLst>
          </p:cNvPr>
          <p:cNvSpPr/>
          <p:nvPr/>
        </p:nvSpPr>
        <p:spPr>
          <a:xfrm>
            <a:off x="8351472" y="2844225"/>
            <a:ext cx="19969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Picture Courtesy:</a:t>
            </a:r>
          </a:p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Andrew Ng, Coursera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10051C-99DA-4DEB-9173-4319A151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1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CEABA-F99E-46EB-9F55-DF4E8E80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for numeric attributes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06C18-5490-427C-9BEE-A144B6DE44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We denote distance with : </a:t>
                </a:r>
                <a:r>
                  <a:rPr lang="en-US" dirty="0" err="1"/>
                  <a:t>dist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are data points (vectors)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err="1"/>
                  <a:t>Minkowski</a:t>
                </a:r>
                <a:r>
                  <a:rPr lang="en-US" dirty="0"/>
                  <a:t> Distance :</a:t>
                </a:r>
                <a:endParaRPr lang="en-US" b="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b="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306C18-5490-427C-9BEE-A144B6DE44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4" t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CDB288D-34EA-4CC5-8D26-D971ED25A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76" y="3156775"/>
            <a:ext cx="7025150" cy="28739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21753-EB49-414C-8D4C-15B4C8D4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20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DCEB8-CF44-4299-97E8-36D2FF69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640" y="568411"/>
            <a:ext cx="6284692" cy="49344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A15F88-4E0C-4E76-B33A-9CC78148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3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F2E45-5E2C-48A7-8FEC-E5BB9364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98" y="634314"/>
            <a:ext cx="6704834" cy="5181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1BE9B4-EE0E-4CDF-AA7C-0EE1931A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92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ACF1F7-CA10-4C32-8145-33BAF96C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352" y="807307"/>
            <a:ext cx="5947739" cy="479442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CDE5D0-2D15-41AB-ACF8-E7CAC46F1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46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E5173E-FB09-4F7A-88EB-41413CC1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389" y="716692"/>
            <a:ext cx="6231211" cy="49459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3BC10A-4E07-4726-AED4-CBDC4FE9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7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53DC59-AC6D-4F4D-8720-96E1E26F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531" y="535459"/>
            <a:ext cx="6782937" cy="550287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E8F317-B460-45F7-A980-250C0436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00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0FE64-1488-4CCF-8FEF-A16F73289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172" y="543698"/>
            <a:ext cx="6329330" cy="509098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E2E69-8AA5-495E-8254-B53260FE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37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EC15B-1934-4842-82E1-5F533C67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56" y="304800"/>
            <a:ext cx="7278487" cy="55605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D39006-4231-4672-AB19-FFFA0231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44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211D-6A7B-4B5D-8EC7-AB37C9BB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6C6C-377B-40E6-9A15-2982BA42E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Give k , the k-means algorithm works as follows: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Randomly choose k data points (seeds) to be the initial centroids, cluster center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Assign each data point to the closest centroid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Re-compute the centroids using the current cluster memberships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a convergence criterion is not met, or if some clusters don’t get any points go to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86D83-AC5D-43AF-9C56-19A34873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62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E8AB-BC05-4C4E-9AF7-026F91BF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57C70-C4AA-4530-A07C-BDC3BE013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3859" y="2510333"/>
            <a:ext cx="6000920" cy="248287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7464-4F5F-4A40-8310-96EBAA9EE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901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BD90-49AC-49DA-B245-2FBB4907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Stopping/Convergence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7E067-A91D-49BF-B7D3-1D2993CA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No (or minimum) re-assignments of data points to different clusters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(or minimum) change of </a:t>
            </a:r>
            <a:r>
              <a:rPr lang="en-US" dirty="0" err="1"/>
              <a:t>centroids,or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Minimum decrease in the sum of squared error(SSE),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848E1-93B6-4729-834B-E6C7525F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3" y="3847363"/>
            <a:ext cx="6346319" cy="22791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8B7F0-5DB5-479B-91CF-EFA22B8AE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5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FC52-F066-461F-989F-CBC5680A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choose what?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282F3-4290-4355-9C59-CFDC43C1D8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When all attributes have similar scale </a:t>
                </a:r>
                <a:r>
                  <a:rPr lang="en-US" dirty="0">
                    <a:sym typeface="Wingdings" panose="05000000000000000000" pitchFamily="2" charset="2"/>
                  </a:rPr>
                  <a:t>: (1,2),(2,1)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ym typeface="Wingdings" panose="05000000000000000000" pitchFamily="2" charset="2"/>
                  </a:rPr>
                  <a:t>Manhattan Distance = 2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en-US" dirty="0">
                    <a:sym typeface="Wingdings" panose="05000000000000000000" pitchFamily="2" charset="2"/>
                  </a:rPr>
                  <a:t>Euclidean Distance =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9282F3-4290-4355-9C59-CFDC43C1D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4" t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A0541-0614-49B2-A081-11B6991CD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18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382075-18DB-44A1-B66B-C449378A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9D745-DEB5-40A4-B4AB-DA4021611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69" y="4166591"/>
            <a:ext cx="7784757" cy="2175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90101-F3C6-492D-8EAE-9ED3AE1A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14" y="1990834"/>
            <a:ext cx="2932065" cy="217575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3F5F54-0F88-4292-91DB-15BBE9BA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81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8985D6-C56D-44B3-862A-A173EAFD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with K-Means?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AD4B5-BE3E-44B9-ACFA-C81DCCC6B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is sensitive to outliers!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K-Medoids: Instead of taking the mean value of the object in a cluster as a reference point, medoids can be used, which is the most centrally located object in a cluster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35DC1E-593C-4DD9-A7D2-49E5372F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80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01C1-344C-4842-A348-542DB744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problem with Medoids?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D46C-08F9-40B6-A725-7EC11ABD2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More robust than k-means in the presence of noise and outliers because a medoid is less influenced by outliers or other extreme values other than a mean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Works efficiently for small data sets but does not scale well for large datasets</a:t>
            </a:r>
          </a:p>
          <a:p>
            <a:pPr marL="0" indent="0">
              <a:buNone/>
            </a:pPr>
            <a:r>
              <a:rPr lang="en-US" dirty="0"/>
              <a:t>-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9A67E-A0F8-4735-A119-634B451C3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5" y="3355369"/>
            <a:ext cx="6649123" cy="15243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17A1B-7034-44FB-AF90-2DFCF101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39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C377C9-3FCC-4AD1-9355-EBE641E60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we employ distance in a cluster?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B76099D-257B-4E35-A57C-275D72EF7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Python code demo</a:t>
            </a:r>
          </a:p>
        </p:txBody>
      </p:sp>
    </p:spTree>
    <p:extLst>
      <p:ext uri="{BB962C8B-B14F-4D97-AF65-F5344CB8AC3E}">
        <p14:creationId xmlns:p14="http://schemas.microsoft.com/office/powerpoint/2010/main" val="778977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8215-78CA-495E-BE5E-DD27B8D0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versus Hierarchical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17BD24-34E3-4476-9048-57FE4CCB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041" y="2099963"/>
            <a:ext cx="3140567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2B477-9687-4752-83EC-24A78779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81" y="2190580"/>
            <a:ext cx="4499150" cy="35325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35984-E256-4977-BF52-0A51B549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88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6016697-F380-4E3E-A1F2-1BE2C435A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Engineering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B605774-F470-456E-A2A5-9AECD2BAA1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25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9F5441-EF0B-4105-8524-701688BC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92" y="543697"/>
            <a:ext cx="7862752" cy="537004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6D6554-78C7-43AF-AD72-51E731F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62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696B-9CC8-490C-97CE-7BA47F5C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check of the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6D5C8-20B6-4540-81B3-FE321A14F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check the stability of the clusters take a random sample of 95% of records. Compute the clusters. If the clusters formed are very similar to the original, then the clusters are fine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B1215-28A9-4C6E-AB23-06DAAF4E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764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BAC6-F7DC-47E9-903F-4F82A5E87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Clustered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2A4828-56DE-453C-8707-90519467D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4204" y="2445951"/>
            <a:ext cx="5666706" cy="376078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37495D-BCE0-46EA-BF2F-CA00E21E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87" y="2087035"/>
            <a:ext cx="4291645" cy="41197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D13B4-2365-4A1D-A865-41349083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26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34B4-9AB9-4896-AD5C-38967E5B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 but merged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54B3F4-34B1-4509-B11B-E785EFABA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104" y="2108200"/>
            <a:ext cx="7736118" cy="376078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6DAC5-0C48-4E6B-ABA2-51E579A1B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2847-69FD-40F3-9ED5-E951CD06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distance metric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85A75-8AE1-4C9B-B4D1-B1A210142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When attributes have different ranges (10,100),(50,500)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Manhattan = 440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Euclidean = 401.99</a:t>
            </a:r>
          </a:p>
          <a:p>
            <a:pPr marL="0" indent="0">
              <a:buNone/>
            </a:pPr>
            <a:r>
              <a:rPr lang="en-US" dirty="0"/>
              <a:t>2. Manhattan is more stable than Euclidean and scaling is better</a:t>
            </a:r>
          </a:p>
          <a:p>
            <a:pPr marL="0" indent="0">
              <a:buNone/>
            </a:pPr>
            <a:r>
              <a:rPr lang="en-US" dirty="0"/>
              <a:t>   -Scaling is better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982CD-1529-4707-B04A-0618245D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96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2E6E6F-B5DB-4085-9A7B-F229916B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8" y="724219"/>
            <a:ext cx="9860692" cy="52580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304FE0-51A1-4B18-9DB7-E6703A411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63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F35B-5F94-4928-9B7C-A29A8501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Linearly Separable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249CC-B517-4B2F-AD01-1676D3E5D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Run 50-500 simulations for small k (2-10). For large k (100 or so),we can do 1-5 simulations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Pick the one that gives the best 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00335-58B0-4F2B-B987-40A188D8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49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A596-18A8-44F1-A6E2-090C5635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Process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A88D4-9EED-42DE-BF76-41DACB825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272" y="2108200"/>
            <a:ext cx="6879782" cy="376078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31A19-2F3A-40AF-90A9-C5901A56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6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D200-2BCC-4EAC-AD42-72A8B02A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Squared Euclidean and Chebyshev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690FC-1F76-4287-AFC2-A54A357FE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Squared Euclidean Distance : Place greater weight on data points that are further apart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Chebyshev Distance: Two data points are different if they differ on any one of the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519CB-0D88-48D6-91BC-854A9C15C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60130"/>
            <a:ext cx="9574015" cy="759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AA595-0DC5-4406-A36E-3C314D4D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259595"/>
            <a:ext cx="9873719" cy="8700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C4542B-571D-42CB-A515-9F6561A0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35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99FE-183D-43E4-A8A1-90C53306F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2DBC2-7D4C-4FD1-BFAB-CF2360E37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Weighted Squares : A particular attribute may be a lot more important than other attributes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Text: Cosine Similarity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D6AAB-6121-4F66-9055-6444BA4F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48" y="3333947"/>
            <a:ext cx="8114270" cy="29059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BBDC18-54C9-463B-94BC-0501E514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6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74DD-FB15-43CC-B41A-D50FF021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functions for Binary and Nominal attributes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D5A4-26DE-4EDE-8C25-8897565BE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86" y="3240195"/>
            <a:ext cx="10058400" cy="3760891"/>
          </a:xfrm>
        </p:spPr>
        <p:txBody>
          <a:bodyPr/>
          <a:lstStyle/>
          <a:p>
            <a:r>
              <a:rPr lang="en-US" dirty="0"/>
              <a:t>We use a confusion matrix to introduce the distance functions/measures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3554D-E710-4A98-948A-9CF23FA3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www.datalogy.in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6007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{30ADDB6E-B2AF-4261-80DF-82B10D47F0D9}tf22712842</Template>
  <TotalTime>0</TotalTime>
  <Words>1324</Words>
  <Application>Microsoft Office PowerPoint</Application>
  <PresentationFormat>Widescreen</PresentationFormat>
  <Paragraphs>175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Bookman Old Style</vt:lpstr>
      <vt:lpstr>Calibri</vt:lpstr>
      <vt:lpstr>Cambria Math</vt:lpstr>
      <vt:lpstr>Franklin Gothic Book</vt:lpstr>
      <vt:lpstr>Wingdings</vt:lpstr>
      <vt:lpstr>1_RetrospectVTI</vt:lpstr>
      <vt:lpstr>Clustering</vt:lpstr>
      <vt:lpstr>DISTANCE METRICS</vt:lpstr>
      <vt:lpstr>DESIDERATA FOR PROXIMITY </vt:lpstr>
      <vt:lpstr>Distance for numeric attributes </vt:lpstr>
      <vt:lpstr>When to choose what? </vt:lpstr>
      <vt:lpstr>Choosing the distance metric </vt:lpstr>
      <vt:lpstr>Squared Euclidean and Chebyshev Distance</vt:lpstr>
      <vt:lpstr>More Metrics</vt:lpstr>
      <vt:lpstr>Distance functions for Binary and Nominal attributes </vt:lpstr>
      <vt:lpstr>Confusion Matrix</vt:lpstr>
      <vt:lpstr>PowerPoint Presentation</vt:lpstr>
      <vt:lpstr>Symmetric binary attributes</vt:lpstr>
      <vt:lpstr>Asymmetric binary attributes</vt:lpstr>
      <vt:lpstr>Dissimilarity between Binary Variables </vt:lpstr>
      <vt:lpstr>Categorical variables with multiple levels </vt:lpstr>
      <vt:lpstr>Another distance metric used in Supervised Learning</vt:lpstr>
      <vt:lpstr>PowerPoint Presentation</vt:lpstr>
      <vt:lpstr>Ordinal Variables </vt:lpstr>
      <vt:lpstr>Look up matrix for ordinal with 3 states</vt:lpstr>
      <vt:lpstr>CLUSTERING</vt:lpstr>
      <vt:lpstr>UNSUPERVISED LEARNING </vt:lpstr>
      <vt:lpstr>Clustering</vt:lpstr>
      <vt:lpstr>PowerPoint Presentation</vt:lpstr>
      <vt:lpstr>A few clustering applications </vt:lpstr>
      <vt:lpstr>Google Search</vt:lpstr>
      <vt:lpstr>Algorithms</vt:lpstr>
      <vt:lpstr>HIERARCHICAL CLUSTERING </vt:lpstr>
      <vt:lpstr>AGGLOMERATIVE CLUSTERING </vt:lpstr>
      <vt:lpstr>Example of agglomerative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Hierarchical Clustering</vt:lpstr>
      <vt:lpstr>Partitioning Algorithms</vt:lpstr>
      <vt:lpstr>K-Means Clustering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algorithm </vt:lpstr>
      <vt:lpstr>Optimizing</vt:lpstr>
      <vt:lpstr>Stopping/Convergence criterion</vt:lpstr>
      <vt:lpstr>Local Optima</vt:lpstr>
      <vt:lpstr>What is the problem with K-Means?</vt:lpstr>
      <vt:lpstr>What is the problem with Medoids?</vt:lpstr>
      <vt:lpstr>How do we employ distance in a cluster?</vt:lpstr>
      <vt:lpstr>K-Means versus Hierarchical</vt:lpstr>
      <vt:lpstr>Engineering</vt:lpstr>
      <vt:lpstr>PowerPoint Presentation</vt:lpstr>
      <vt:lpstr>Stability check of the Clusters</vt:lpstr>
      <vt:lpstr>Linearly Clustered Data</vt:lpstr>
      <vt:lpstr>Linearly Separable but merged</vt:lpstr>
      <vt:lpstr>PowerPoint Presentation</vt:lpstr>
      <vt:lpstr>Linearly Separable</vt:lpstr>
      <vt:lpstr>Clustering Process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2020-06-03T07:15:18Z</dcterms:created>
  <dcterms:modified xsi:type="dcterms:W3CDTF">2020-06-06T06:06:03Z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